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Archivo Black" charset="1" panose="020B0A03020202020B04"/>
      <p:regular r:id="rId39"/>
    </p:embeddedFont>
    <p:embeddedFont>
      <p:font typeface="Aileron Bold" charset="1" panose="00000800000000000000"/>
      <p:regular r:id="rId40"/>
    </p:embeddedFont>
    <p:embeddedFont>
      <p:font typeface="Aileron" charset="1" panose="00000500000000000000"/>
      <p:regular r:id="rId41"/>
    </p:embeddedFont>
    <p:embeddedFont>
      <p:font typeface="Aileron Ultra-Bold" charset="1" panose="00000A00000000000000"/>
      <p:regular r:id="rId42"/>
    </p:embeddedFont>
    <p:embeddedFont>
      <p:font typeface="Aileron Bold Italics" charset="1" panose="00000800000000000000"/>
      <p:regular r:id="rId43"/>
    </p:embeddedFont>
    <p:embeddedFont>
      <p:font typeface="Aileron Italics" charset="1" panose="000005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0.png" Type="http://schemas.openxmlformats.org/officeDocument/2006/relationships/image"/><Relationship Id="rId4" Target="../embeddings/oleObject2.bin" Type="http://schemas.openxmlformats.org/officeDocument/2006/relationships/oleObjec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25790" y="-4875228"/>
            <a:ext cx="29175795" cy="21262099"/>
          </a:xfrm>
          <a:custGeom>
            <a:avLst/>
            <a:gdLst/>
            <a:ahLst/>
            <a:cxnLst/>
            <a:rect r="r" b="b" t="t" l="l"/>
            <a:pathLst>
              <a:path h="21262099" w="29175795">
                <a:moveTo>
                  <a:pt x="0" y="0"/>
                </a:moveTo>
                <a:lnTo>
                  <a:pt x="29175794" y="0"/>
                </a:lnTo>
                <a:lnTo>
                  <a:pt x="29175794" y="21262099"/>
                </a:lnTo>
                <a:lnTo>
                  <a:pt x="0" y="21262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20946" y="2187923"/>
            <a:ext cx="19129892" cy="339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6"/>
              </a:lnSpc>
            </a:pPr>
            <a:r>
              <a:rPr lang="en-US" sz="27050" spc="-2813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Kettu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60655" y="5172075"/>
            <a:ext cx="6365741" cy="134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9"/>
              </a:lnSpc>
            </a:pP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PERSONALIZED RECOMMENDATIONS FOR FOOD, COFFEE, AND EVENTS.</a:t>
            </a:r>
          </a:p>
          <a:p>
            <a:pPr algn="ctr">
              <a:lnSpc>
                <a:spcPts val="2649"/>
              </a:lnSpc>
            </a:pP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BUILT FOR PEOPLE IN UZBEKISTAN WHO WANT FAST, RELEVANT SUGGESTIONS.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13433"/>
            <a:ext cx="4617401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MAY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41899" y="9013433"/>
            <a:ext cx="4617401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TASHKENT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013433"/>
            <a:ext cx="4617401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CMO - ELBEK ERKINBOEV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82121"/>
            <a:ext cx="16230600" cy="191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Kettu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58618"/>
            <a:ext cx="8115300" cy="1356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YOUR SMART LIFESTYLE COMPANION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38055" y="4344160"/>
            <a:ext cx="7699672" cy="266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AT KETTU, WE </a:t>
            </a: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ENVISION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A WORLD WHERE MANAGING YOUR DAY FEELS </a:t>
            </a: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EFFORTLESS AND EMPOWERING.</a:t>
            </a:r>
          </a:p>
          <a:p>
            <a:pPr algn="r">
              <a:lnSpc>
                <a:spcPts val="2649"/>
              </a:lnSpc>
              <a:spcBef>
                <a:spcPct val="0"/>
              </a:spcBef>
            </a:pPr>
          </a:p>
          <a:p>
            <a:pPr algn="r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WE’RE BUILDING MORE THAN JUST AN APP — WE’RE </a:t>
            </a: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CREATING A TOOL THAT HELPS USERS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ORGANIZE, PRIORITIZE, AND THRIVE.</a:t>
            </a:r>
          </a:p>
          <a:p>
            <a:pPr algn="r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5255" y="-3186237"/>
            <a:ext cx="14555721" cy="15573168"/>
          </a:xfrm>
          <a:custGeom>
            <a:avLst/>
            <a:gdLst/>
            <a:ahLst/>
            <a:cxnLst/>
            <a:rect r="r" b="b" t="t" l="l"/>
            <a:pathLst>
              <a:path h="15573168" w="14555721">
                <a:moveTo>
                  <a:pt x="0" y="0"/>
                </a:moveTo>
                <a:lnTo>
                  <a:pt x="14555721" y="0"/>
                </a:lnTo>
                <a:lnTo>
                  <a:pt x="14555721" y="15573168"/>
                </a:lnTo>
                <a:lnTo>
                  <a:pt x="0" y="1557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25063"/>
            <a:ext cx="12521057" cy="551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We aim to become </a:t>
            </a:r>
            <a:r>
              <a:rPr lang="en-US" sz="8000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the most intuitive and trusted personal productivity app</a:t>
            </a:r>
            <a:r>
              <a:rPr lang="en-US" sz="8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for young, modern users worldwide.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99999">
            <a:off x="9734995" y="-1174178"/>
            <a:ext cx="15107613" cy="19827765"/>
          </a:xfrm>
          <a:custGeom>
            <a:avLst/>
            <a:gdLst/>
            <a:ahLst/>
            <a:cxnLst/>
            <a:rect r="r" b="b" t="t" l="l"/>
            <a:pathLst>
              <a:path h="19827765" w="15107613">
                <a:moveTo>
                  <a:pt x="0" y="0"/>
                </a:moveTo>
                <a:lnTo>
                  <a:pt x="15107612" y="0"/>
                </a:lnTo>
                <a:lnTo>
                  <a:pt x="15107612" y="19827765"/>
                </a:lnTo>
                <a:lnTo>
                  <a:pt x="0" y="19827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36" t="0" r="-273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39246"/>
            <a:ext cx="16230600" cy="32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9000" spc="-936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Marketing Strategy &amp; Positioning</a:t>
            </a:r>
          </a:p>
          <a:p>
            <a:pPr algn="l">
              <a:lnSpc>
                <a:spcPts val="82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75335"/>
            <a:ext cx="9522743" cy="810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WHO WE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TARGET: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STUDENTS, YOUNG PROF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SION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ALS, DIGITAL NATIVES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AGED 18–35,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TE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CH-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SA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VVY,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TIM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-C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ON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SCIOUS</a:t>
            </a:r>
          </a:p>
          <a:p>
            <a:pPr algn="l">
              <a:lnSpc>
                <a:spcPts val="4999"/>
              </a:lnSpc>
            </a:pP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HOW WE REACH THEM: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SOCIAL MEDIA MARKETING (TIKTOK, INSTAGRAM REELS)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CAMPUS AMBASSADOR PROGRAMS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INFLUENCER PARTNERSHIPS (MICRO-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CREAT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ORS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IN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PR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O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DUC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IVI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Y/W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EL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LNE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SS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)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APP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STORE OPTIMIZATION (ASO) &amp; SEO CONTENT</a:t>
            </a:r>
          </a:p>
          <a:p>
            <a:pPr algn="l">
              <a:lnSpc>
                <a:spcPts val="4999"/>
              </a:lnSpc>
            </a:pPr>
          </a:p>
          <a:p>
            <a:pPr algn="l">
              <a:lnSpc>
                <a:spcPts val="4999"/>
              </a:lnSpc>
            </a:pPr>
          </a:p>
          <a:p>
            <a:pPr algn="l">
              <a:lnSpc>
                <a:spcPts val="49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52939" y="4362222"/>
            <a:ext cx="20993878" cy="8229600"/>
          </a:xfrm>
          <a:custGeom>
            <a:avLst/>
            <a:gdLst/>
            <a:ahLst/>
            <a:cxnLst/>
            <a:rect r="r" b="b" t="t" l="l"/>
            <a:pathLst>
              <a:path h="8229600" w="20993878">
                <a:moveTo>
                  <a:pt x="0" y="0"/>
                </a:moveTo>
                <a:lnTo>
                  <a:pt x="20993878" y="0"/>
                </a:lnTo>
                <a:lnTo>
                  <a:pt x="209938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39246"/>
            <a:ext cx="16230600" cy="321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9000" spc="-936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Marketing Budget Plan (Initial Phase)</a:t>
            </a:r>
          </a:p>
          <a:p>
            <a:pPr algn="l">
              <a:lnSpc>
                <a:spcPts val="82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869778" y="3086292"/>
            <a:ext cx="12244598" cy="4760087"/>
          </a:xfrm>
          <a:custGeom>
            <a:avLst/>
            <a:gdLst/>
            <a:ahLst/>
            <a:cxnLst/>
            <a:rect r="r" b="b" t="t" l="l"/>
            <a:pathLst>
              <a:path h="4760087" w="12244598">
                <a:moveTo>
                  <a:pt x="0" y="0"/>
                </a:moveTo>
                <a:lnTo>
                  <a:pt x="12244598" y="0"/>
                </a:lnTo>
                <a:lnTo>
                  <a:pt x="12244598" y="4760087"/>
                </a:lnTo>
                <a:lnTo>
                  <a:pt x="0" y="4760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43598" y="8152067"/>
            <a:ext cx="7699672" cy="67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L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EAN BUT IMPACTFUL — W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FO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CU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 ON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CHANNELS W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IT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H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TH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H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IGH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ES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ROI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FOR OUR NICHE AUDIENCE.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1482" y="4086143"/>
            <a:ext cx="15188859" cy="8229600"/>
          </a:xfrm>
          <a:custGeom>
            <a:avLst/>
            <a:gdLst/>
            <a:ahLst/>
            <a:cxnLst/>
            <a:rect r="r" b="b" t="t" l="l"/>
            <a:pathLst>
              <a:path h="8229600" w="15188859">
                <a:moveTo>
                  <a:pt x="0" y="0"/>
                </a:moveTo>
                <a:lnTo>
                  <a:pt x="15188859" y="0"/>
                </a:lnTo>
                <a:lnTo>
                  <a:pt x="151888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39246"/>
            <a:ext cx="16230600" cy="112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9000" spc="-936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9000" spc="-936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KPI</a:t>
            </a:r>
            <a:r>
              <a:rPr lang="en-US" sz="9000" spc="-936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s &amp; Success Metrics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5478" y="3274179"/>
            <a:ext cx="13022982" cy="564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WE’LL TRACK KEY PERFORMANCE INDICATORS TO MEASURE GROWTH: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App Installs &amp; Cost per Acquisition (CPA)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User Retention (Day 1, Day 7, Day 30)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Active Daily &amp; Monthly Users (DAU / MAU)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Social Media Engagement (shares, saves, comments)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App Store Ratings &amp; Reviews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Data guides our decisions. We optimize, scale, and repeat.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8925" y="-1883525"/>
            <a:ext cx="25938684" cy="14054051"/>
          </a:xfrm>
          <a:custGeom>
            <a:avLst/>
            <a:gdLst/>
            <a:ahLst/>
            <a:cxnLst/>
            <a:rect r="r" b="b" t="t" l="l"/>
            <a:pathLst>
              <a:path h="14054051" w="25938684">
                <a:moveTo>
                  <a:pt x="0" y="0"/>
                </a:moveTo>
                <a:lnTo>
                  <a:pt x="25938685" y="0"/>
                </a:lnTo>
                <a:lnTo>
                  <a:pt x="25938685" y="14054050"/>
                </a:lnTo>
                <a:lnTo>
                  <a:pt x="0" y="1405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39246"/>
            <a:ext cx="16230600" cy="112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9000" spc="-936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Growth &amp; CMO Vision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2642" y="2569184"/>
            <a:ext cx="11229975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WHAT’S NEXT FOR KETTU?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Launch premium features (AI recommendations, integrations)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Scale marketing across new regions with localization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Partner with wellness brands and tech creators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Expand into new verticals: journaling, habit tracking, mental clarity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42642" y="6587251"/>
            <a:ext cx="7521644" cy="233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AS CMO, I AIM TO: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Craft a memorable brand identity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Drive authentic community growth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Balance creativity with data-driven marketing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Lead KETTU to become a global productivity brand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Let’s not just launch an app — let’s start a movement.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4431" y="-7294149"/>
            <a:ext cx="29236863" cy="24875298"/>
          </a:xfrm>
          <a:custGeom>
            <a:avLst/>
            <a:gdLst/>
            <a:ahLst/>
            <a:cxnLst/>
            <a:rect r="r" b="b" t="t" l="l"/>
            <a:pathLst>
              <a:path h="24875298" w="29236863">
                <a:moveTo>
                  <a:pt x="0" y="0"/>
                </a:moveTo>
                <a:lnTo>
                  <a:pt x="29236862" y="0"/>
                </a:lnTo>
                <a:lnTo>
                  <a:pt x="29236862" y="24875298"/>
                </a:lnTo>
                <a:lnTo>
                  <a:pt x="0" y="24875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13433"/>
            <a:ext cx="4617401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CTO – RAVSHAN ZARIPOV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09700"/>
            <a:ext cx="16230600" cy="366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Building the Tech Foundation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50856" y="46708"/>
            <a:ext cx="8386289" cy="10193583"/>
          </a:xfrm>
          <a:custGeom>
            <a:avLst/>
            <a:gdLst/>
            <a:ahLst/>
            <a:cxnLst/>
            <a:rect r="r" b="b" t="t" l="l"/>
            <a:pathLst>
              <a:path h="10193583" w="8386289">
                <a:moveTo>
                  <a:pt x="0" y="0"/>
                </a:moveTo>
                <a:lnTo>
                  <a:pt x="8386288" y="0"/>
                </a:lnTo>
                <a:lnTo>
                  <a:pt x="8386288" y="10193584"/>
                </a:lnTo>
                <a:lnTo>
                  <a:pt x="0" y="10193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164" y="9277350"/>
            <a:ext cx="4617401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E4E2DD"/>
                </a:solidFill>
                <a:latin typeface="Aileron Bold"/>
                <a:ea typeface="Aileron Bold"/>
                <a:cs typeface="Aileron Bold"/>
                <a:sym typeface="Aileron Bold"/>
              </a:rPr>
              <a:t>CTO – RAVSHAN ZARIPOV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5235" y="295073"/>
            <a:ext cx="11877529" cy="9696854"/>
          </a:xfrm>
          <a:custGeom>
            <a:avLst/>
            <a:gdLst/>
            <a:ahLst/>
            <a:cxnLst/>
            <a:rect r="r" b="b" t="t" l="l"/>
            <a:pathLst>
              <a:path h="9696854" w="11877529">
                <a:moveTo>
                  <a:pt x="0" y="0"/>
                </a:moveTo>
                <a:lnTo>
                  <a:pt x="11877530" y="0"/>
                </a:lnTo>
                <a:lnTo>
                  <a:pt x="11877530" y="9696854"/>
                </a:lnTo>
                <a:lnTo>
                  <a:pt x="0" y="969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9514" y="1349317"/>
            <a:ext cx="12068971" cy="7588366"/>
          </a:xfrm>
          <a:custGeom>
            <a:avLst/>
            <a:gdLst/>
            <a:ahLst/>
            <a:cxnLst/>
            <a:rect r="r" b="b" t="t" l="l"/>
            <a:pathLst>
              <a:path h="7588366" w="12068971">
                <a:moveTo>
                  <a:pt x="0" y="0"/>
                </a:moveTo>
                <a:lnTo>
                  <a:pt x="12068972" y="0"/>
                </a:lnTo>
                <a:lnTo>
                  <a:pt x="12068972" y="7588366"/>
                </a:lnTo>
                <a:lnTo>
                  <a:pt x="0" y="7588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52939" y="4362222"/>
            <a:ext cx="20993878" cy="8229600"/>
          </a:xfrm>
          <a:custGeom>
            <a:avLst/>
            <a:gdLst/>
            <a:ahLst/>
            <a:cxnLst/>
            <a:rect r="r" b="b" t="t" l="l"/>
            <a:pathLst>
              <a:path h="8229600" w="20993878">
                <a:moveTo>
                  <a:pt x="0" y="0"/>
                </a:moveTo>
                <a:lnTo>
                  <a:pt x="20993878" y="0"/>
                </a:lnTo>
                <a:lnTo>
                  <a:pt x="209938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2121"/>
            <a:ext cx="16230600" cy="191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23831"/>
            <a:ext cx="8115300" cy="200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MOST PEOPLE DON’T WANT </a:t>
            </a:r>
            <a:r>
              <a:rPr lang="en-US" sz="24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TO SCROLL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THROUGH </a:t>
            </a:r>
            <a:r>
              <a:rPr lang="en-US" sz="24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GOOGLE MAPS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OR OUTDATED REVIEW SITES.</a:t>
            </a:r>
          </a:p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THEY JUST WANT TO KNOW: </a:t>
            </a:r>
          </a:p>
          <a:p>
            <a:pPr algn="l">
              <a:lnSpc>
                <a:spcPts val="2649"/>
              </a:lnSpc>
            </a:pPr>
          </a:p>
          <a:p>
            <a:pPr algn="l">
              <a:lnSpc>
                <a:spcPts val="2649"/>
              </a:lnSpc>
            </a:pPr>
            <a:r>
              <a:rPr lang="en-US" sz="24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WHERE SHOULD I GO RIGHT NOW?</a:t>
            </a:r>
          </a:p>
          <a:p>
            <a:pPr algn="l">
              <a:lnSpc>
                <a:spcPts val="264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13433"/>
            <a:ext cx="4617401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CEO – KAMILLA JURAEVA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5255" y="-3186237"/>
            <a:ext cx="14555721" cy="15573168"/>
          </a:xfrm>
          <a:custGeom>
            <a:avLst/>
            <a:gdLst/>
            <a:ahLst/>
            <a:cxnLst/>
            <a:rect r="r" b="b" t="t" l="l"/>
            <a:pathLst>
              <a:path h="15573168" w="14555721">
                <a:moveTo>
                  <a:pt x="0" y="0"/>
                </a:moveTo>
                <a:lnTo>
                  <a:pt x="14555721" y="0"/>
                </a:lnTo>
                <a:lnTo>
                  <a:pt x="14555721" y="15573168"/>
                </a:lnTo>
                <a:lnTo>
                  <a:pt x="0" y="1557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6044" y="2789831"/>
            <a:ext cx="7406228" cy="5925356"/>
            <a:chOff x="0" y="0"/>
            <a:chExt cx="1950611" cy="15605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0612" cy="1560588"/>
            </a:xfrm>
            <a:custGeom>
              <a:avLst/>
              <a:gdLst/>
              <a:ahLst/>
              <a:cxnLst/>
              <a:rect r="r" b="b" t="t" l="l"/>
              <a:pathLst>
                <a:path h="1560588" w="1950612">
                  <a:moveTo>
                    <a:pt x="73173" y="0"/>
                  </a:moveTo>
                  <a:lnTo>
                    <a:pt x="1877439" y="0"/>
                  </a:lnTo>
                  <a:cubicBezTo>
                    <a:pt x="1917851" y="0"/>
                    <a:pt x="1950612" y="32761"/>
                    <a:pt x="1950612" y="73173"/>
                  </a:cubicBezTo>
                  <a:lnTo>
                    <a:pt x="1950612" y="1487415"/>
                  </a:lnTo>
                  <a:cubicBezTo>
                    <a:pt x="1950612" y="1506821"/>
                    <a:pt x="1942902" y="1525433"/>
                    <a:pt x="1929180" y="1539156"/>
                  </a:cubicBezTo>
                  <a:cubicBezTo>
                    <a:pt x="1915457" y="1552878"/>
                    <a:pt x="1896845" y="1560588"/>
                    <a:pt x="1877439" y="1560588"/>
                  </a:cubicBezTo>
                  <a:lnTo>
                    <a:pt x="73173" y="1560588"/>
                  </a:lnTo>
                  <a:cubicBezTo>
                    <a:pt x="32761" y="1560588"/>
                    <a:pt x="0" y="1527827"/>
                    <a:pt x="0" y="1487415"/>
                  </a:cubicBezTo>
                  <a:lnTo>
                    <a:pt x="0" y="73173"/>
                  </a:lnTo>
                  <a:cubicBezTo>
                    <a:pt x="0" y="32761"/>
                    <a:pt x="32761" y="0"/>
                    <a:pt x="73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950611" cy="1541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6044" y="458453"/>
            <a:ext cx="740622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-8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Business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013433"/>
            <a:ext cx="4617401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CFO – DANIEL KAPRANOV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0922" y="3330897"/>
            <a:ext cx="452922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MARKETPLACE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8367" y="3907011"/>
            <a:ext cx="6661582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b="true" sz="2000" i="true">
                <a:solidFill>
                  <a:srgbClr val="000000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KETTU CONNECTS TWO SIDES — USERS AND VENUES. THE PLATFORM LOGIC IS THE PROJECT’S BACKBONE.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276310"/>
            <a:ext cx="6661582" cy="196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153" indent="-215576" lvl="1">
              <a:lnSpc>
                <a:spcPts val="3994"/>
              </a:lnSpc>
              <a:buFont typeface="Arial"/>
              <a:buChar char="•"/>
            </a:pPr>
            <a:r>
              <a:rPr lang="en-US" sz="199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FREE BASIC LISTINGS CREATE CRITICAL MASS OF CONTENT.</a:t>
            </a:r>
          </a:p>
          <a:p>
            <a:pPr algn="l" marL="431153" indent="-215576" lvl="1">
              <a:lnSpc>
                <a:spcPts val="3994"/>
              </a:lnSpc>
              <a:buFont typeface="Arial"/>
              <a:buChar char="•"/>
            </a:pPr>
            <a:r>
              <a:rPr lang="en-US" sz="199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OTHER REVENUE STREAMS (COMMISSION, ADS) PLUG NATURALLY INTO THE MARKETPLACE.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892241" y="1238818"/>
            <a:ext cx="8667859" cy="4027587"/>
            <a:chOff x="0" y="0"/>
            <a:chExt cx="2801447" cy="13017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1446" cy="1301713"/>
            </a:xfrm>
            <a:custGeom>
              <a:avLst/>
              <a:gdLst/>
              <a:ahLst/>
              <a:cxnLst/>
              <a:rect r="r" b="b" t="t" l="l"/>
              <a:pathLst>
                <a:path h="1301713" w="2801446">
                  <a:moveTo>
                    <a:pt x="62522" y="0"/>
                  </a:moveTo>
                  <a:lnTo>
                    <a:pt x="2738924" y="0"/>
                  </a:lnTo>
                  <a:cubicBezTo>
                    <a:pt x="2755506" y="0"/>
                    <a:pt x="2771409" y="6587"/>
                    <a:pt x="2783134" y="18312"/>
                  </a:cubicBezTo>
                  <a:cubicBezTo>
                    <a:pt x="2794859" y="30038"/>
                    <a:pt x="2801446" y="45940"/>
                    <a:pt x="2801446" y="62522"/>
                  </a:cubicBezTo>
                  <a:lnTo>
                    <a:pt x="2801446" y="1239191"/>
                  </a:lnTo>
                  <a:cubicBezTo>
                    <a:pt x="2801446" y="1255773"/>
                    <a:pt x="2794859" y="1271676"/>
                    <a:pt x="2783134" y="1283401"/>
                  </a:cubicBezTo>
                  <a:cubicBezTo>
                    <a:pt x="2771409" y="1295126"/>
                    <a:pt x="2755506" y="1301713"/>
                    <a:pt x="2738924" y="1301713"/>
                  </a:cubicBezTo>
                  <a:lnTo>
                    <a:pt x="62522" y="1301713"/>
                  </a:lnTo>
                  <a:cubicBezTo>
                    <a:pt x="45940" y="1301713"/>
                    <a:pt x="30038" y="1295126"/>
                    <a:pt x="18312" y="1283401"/>
                  </a:cubicBezTo>
                  <a:cubicBezTo>
                    <a:pt x="6587" y="1271676"/>
                    <a:pt x="0" y="1255773"/>
                    <a:pt x="0" y="1239191"/>
                  </a:cubicBezTo>
                  <a:lnTo>
                    <a:pt x="0" y="62522"/>
                  </a:lnTo>
                  <a:cubicBezTo>
                    <a:pt x="0" y="45940"/>
                    <a:pt x="6587" y="30038"/>
                    <a:pt x="18312" y="18312"/>
                  </a:cubicBezTo>
                  <a:cubicBezTo>
                    <a:pt x="30038" y="6587"/>
                    <a:pt x="45940" y="0"/>
                    <a:pt x="625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"/>
              <a:ext cx="2801447" cy="128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7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044493" y="1476608"/>
            <a:ext cx="685377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</a:t>
            </a:r>
            <a:r>
              <a:rPr lang="en-US" b="true" sz="2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ESTAURANT PROMOTION SUBSCRIPTION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0412" y="2091479"/>
            <a:ext cx="7888024" cy="299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</a:t>
            </a: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REDICTABLE REVENUE FOR US; PREDICTABLE SPEND FOR RESTAURANTS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NO NEED FOR PER-BOOKING INVOICING OR AD-TECH KNOW-HOW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BOOSTED VISIBILITY DIRECTLY SOLVES VENUES’ PAIN POINT (FOOT-TRAFFIC).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RESTAURANTS PAY EITHER SUCCESS-BASED (PER COVER) OR VISIBILITY-BASED (SUBSCRIPTION), MAXIMIZING UPTAKE.</a:t>
            </a:r>
          </a:p>
          <a:p>
            <a:pPr algn="l">
              <a:lnSpc>
                <a:spcPts val="200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8892241" y="5447379"/>
            <a:ext cx="8667859" cy="4171222"/>
            <a:chOff x="0" y="0"/>
            <a:chExt cx="2801447" cy="13481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01446" cy="1348136"/>
            </a:xfrm>
            <a:custGeom>
              <a:avLst/>
              <a:gdLst/>
              <a:ahLst/>
              <a:cxnLst/>
              <a:rect r="r" b="b" t="t" l="l"/>
              <a:pathLst>
                <a:path h="1348136" w="2801446">
                  <a:moveTo>
                    <a:pt x="62522" y="0"/>
                  </a:moveTo>
                  <a:lnTo>
                    <a:pt x="2738924" y="0"/>
                  </a:lnTo>
                  <a:cubicBezTo>
                    <a:pt x="2755506" y="0"/>
                    <a:pt x="2771409" y="6587"/>
                    <a:pt x="2783134" y="18312"/>
                  </a:cubicBezTo>
                  <a:cubicBezTo>
                    <a:pt x="2794859" y="30038"/>
                    <a:pt x="2801446" y="45940"/>
                    <a:pt x="2801446" y="62522"/>
                  </a:cubicBezTo>
                  <a:lnTo>
                    <a:pt x="2801446" y="1285614"/>
                  </a:lnTo>
                  <a:cubicBezTo>
                    <a:pt x="2801446" y="1302196"/>
                    <a:pt x="2794859" y="1318099"/>
                    <a:pt x="2783134" y="1329824"/>
                  </a:cubicBezTo>
                  <a:cubicBezTo>
                    <a:pt x="2771409" y="1341549"/>
                    <a:pt x="2755506" y="1348136"/>
                    <a:pt x="2738924" y="1348136"/>
                  </a:cubicBezTo>
                  <a:lnTo>
                    <a:pt x="62522" y="1348136"/>
                  </a:lnTo>
                  <a:cubicBezTo>
                    <a:pt x="45940" y="1348136"/>
                    <a:pt x="30038" y="1341549"/>
                    <a:pt x="18312" y="1329824"/>
                  </a:cubicBezTo>
                  <a:cubicBezTo>
                    <a:pt x="6587" y="1318099"/>
                    <a:pt x="0" y="1302196"/>
                    <a:pt x="0" y="1285614"/>
                  </a:cubicBezTo>
                  <a:lnTo>
                    <a:pt x="0" y="62522"/>
                  </a:lnTo>
                  <a:cubicBezTo>
                    <a:pt x="0" y="45940"/>
                    <a:pt x="6587" y="30038"/>
                    <a:pt x="18312" y="18312"/>
                  </a:cubicBezTo>
                  <a:cubicBezTo>
                    <a:pt x="30038" y="6587"/>
                    <a:pt x="45940" y="0"/>
                    <a:pt x="625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19050"/>
              <a:ext cx="2801447" cy="1329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7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353413" y="5764368"/>
            <a:ext cx="34018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AD‑B</a:t>
            </a:r>
            <a:r>
              <a:rPr lang="en-US" b="true" sz="2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ASED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82158" y="6181263"/>
            <a:ext cx="7544378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000000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LOCAL CAFÉS, EVENT AGENCIES AND DELIVERY SERVICES HAVE GROWING DEMAND FOR TARGETED ADS.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82158" y="6752730"/>
            <a:ext cx="7888024" cy="248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• BANNER AND SPONSORED CARDS</a:t>
            </a: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• NATIVE PROMO POSTS AND PUSH CAMPAIGNS ON A CPC/CPM BASIS</a:t>
            </a:r>
          </a:p>
          <a:p>
            <a:pPr algn="l">
              <a:lnSpc>
                <a:spcPts val="4000"/>
              </a:lnSpc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• QUICK INTEGRATION VIA GOOGLE ADMOB OR AN IN‑HOUSE AD SERVE.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2938" y="3308543"/>
            <a:ext cx="5059586" cy="4754216"/>
            <a:chOff x="0" y="0"/>
            <a:chExt cx="1332566" cy="1252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2566" cy="1252139"/>
            </a:xfrm>
            <a:custGeom>
              <a:avLst/>
              <a:gdLst/>
              <a:ahLst/>
              <a:cxnLst/>
              <a:rect r="r" b="b" t="t" l="l"/>
              <a:pathLst>
                <a:path h="1252139" w="1332566">
                  <a:moveTo>
                    <a:pt x="84158" y="0"/>
                  </a:moveTo>
                  <a:lnTo>
                    <a:pt x="1248408" y="0"/>
                  </a:lnTo>
                  <a:cubicBezTo>
                    <a:pt x="1270728" y="0"/>
                    <a:pt x="1292134" y="8867"/>
                    <a:pt x="1307916" y="24649"/>
                  </a:cubicBezTo>
                  <a:cubicBezTo>
                    <a:pt x="1323699" y="40432"/>
                    <a:pt x="1332566" y="61838"/>
                    <a:pt x="1332566" y="84158"/>
                  </a:cubicBezTo>
                  <a:lnTo>
                    <a:pt x="1332566" y="1167981"/>
                  </a:lnTo>
                  <a:cubicBezTo>
                    <a:pt x="1332566" y="1190301"/>
                    <a:pt x="1323699" y="1211707"/>
                    <a:pt x="1307916" y="1227490"/>
                  </a:cubicBezTo>
                  <a:cubicBezTo>
                    <a:pt x="1292134" y="1243273"/>
                    <a:pt x="1270728" y="1252139"/>
                    <a:pt x="1248408" y="1252139"/>
                  </a:cubicBezTo>
                  <a:lnTo>
                    <a:pt x="84158" y="1252139"/>
                  </a:lnTo>
                  <a:cubicBezTo>
                    <a:pt x="61838" y="1252139"/>
                    <a:pt x="40432" y="1243273"/>
                    <a:pt x="24649" y="1227490"/>
                  </a:cubicBezTo>
                  <a:cubicBezTo>
                    <a:pt x="8867" y="1211707"/>
                    <a:pt x="0" y="1190301"/>
                    <a:pt x="0" y="1167981"/>
                  </a:cubicBezTo>
                  <a:lnTo>
                    <a:pt x="0" y="84158"/>
                  </a:lnTo>
                  <a:cubicBezTo>
                    <a:pt x="0" y="61838"/>
                    <a:pt x="8867" y="40432"/>
                    <a:pt x="24649" y="24649"/>
                  </a:cubicBezTo>
                  <a:cubicBezTo>
                    <a:pt x="40432" y="8867"/>
                    <a:pt x="61838" y="0"/>
                    <a:pt x="841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332566" cy="123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52601" y="3308543"/>
            <a:ext cx="5059586" cy="4754216"/>
            <a:chOff x="0" y="0"/>
            <a:chExt cx="1332566" cy="12521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2566" cy="1252139"/>
            </a:xfrm>
            <a:custGeom>
              <a:avLst/>
              <a:gdLst/>
              <a:ahLst/>
              <a:cxnLst/>
              <a:rect r="r" b="b" t="t" l="l"/>
              <a:pathLst>
                <a:path h="1252139" w="1332566">
                  <a:moveTo>
                    <a:pt x="84158" y="0"/>
                  </a:moveTo>
                  <a:lnTo>
                    <a:pt x="1248408" y="0"/>
                  </a:lnTo>
                  <a:cubicBezTo>
                    <a:pt x="1270728" y="0"/>
                    <a:pt x="1292134" y="8867"/>
                    <a:pt x="1307916" y="24649"/>
                  </a:cubicBezTo>
                  <a:cubicBezTo>
                    <a:pt x="1323699" y="40432"/>
                    <a:pt x="1332566" y="61838"/>
                    <a:pt x="1332566" y="84158"/>
                  </a:cubicBezTo>
                  <a:lnTo>
                    <a:pt x="1332566" y="1167981"/>
                  </a:lnTo>
                  <a:cubicBezTo>
                    <a:pt x="1332566" y="1190301"/>
                    <a:pt x="1323699" y="1211707"/>
                    <a:pt x="1307916" y="1227490"/>
                  </a:cubicBezTo>
                  <a:cubicBezTo>
                    <a:pt x="1292134" y="1243273"/>
                    <a:pt x="1270728" y="1252139"/>
                    <a:pt x="1248408" y="1252139"/>
                  </a:cubicBezTo>
                  <a:lnTo>
                    <a:pt x="84158" y="1252139"/>
                  </a:lnTo>
                  <a:cubicBezTo>
                    <a:pt x="61838" y="1252139"/>
                    <a:pt x="40432" y="1243273"/>
                    <a:pt x="24649" y="1227490"/>
                  </a:cubicBezTo>
                  <a:cubicBezTo>
                    <a:pt x="8867" y="1211707"/>
                    <a:pt x="0" y="1190301"/>
                    <a:pt x="0" y="1167981"/>
                  </a:cubicBezTo>
                  <a:lnTo>
                    <a:pt x="0" y="84158"/>
                  </a:lnTo>
                  <a:cubicBezTo>
                    <a:pt x="0" y="61838"/>
                    <a:pt x="8867" y="40432"/>
                    <a:pt x="24649" y="24649"/>
                  </a:cubicBezTo>
                  <a:cubicBezTo>
                    <a:pt x="40432" y="8867"/>
                    <a:pt x="61838" y="0"/>
                    <a:pt x="841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332566" cy="123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562857" y="3308543"/>
            <a:ext cx="5059586" cy="4754216"/>
            <a:chOff x="0" y="0"/>
            <a:chExt cx="1332566" cy="12521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2566" cy="1252139"/>
            </a:xfrm>
            <a:custGeom>
              <a:avLst/>
              <a:gdLst/>
              <a:ahLst/>
              <a:cxnLst/>
              <a:rect r="r" b="b" t="t" l="l"/>
              <a:pathLst>
                <a:path h="1252139" w="1332566">
                  <a:moveTo>
                    <a:pt x="84158" y="0"/>
                  </a:moveTo>
                  <a:lnTo>
                    <a:pt x="1248408" y="0"/>
                  </a:lnTo>
                  <a:cubicBezTo>
                    <a:pt x="1270728" y="0"/>
                    <a:pt x="1292134" y="8867"/>
                    <a:pt x="1307916" y="24649"/>
                  </a:cubicBezTo>
                  <a:cubicBezTo>
                    <a:pt x="1323699" y="40432"/>
                    <a:pt x="1332566" y="61838"/>
                    <a:pt x="1332566" y="84158"/>
                  </a:cubicBezTo>
                  <a:lnTo>
                    <a:pt x="1332566" y="1167981"/>
                  </a:lnTo>
                  <a:cubicBezTo>
                    <a:pt x="1332566" y="1190301"/>
                    <a:pt x="1323699" y="1211707"/>
                    <a:pt x="1307916" y="1227490"/>
                  </a:cubicBezTo>
                  <a:cubicBezTo>
                    <a:pt x="1292134" y="1243273"/>
                    <a:pt x="1270728" y="1252139"/>
                    <a:pt x="1248408" y="1252139"/>
                  </a:cubicBezTo>
                  <a:lnTo>
                    <a:pt x="84158" y="1252139"/>
                  </a:lnTo>
                  <a:cubicBezTo>
                    <a:pt x="61838" y="1252139"/>
                    <a:pt x="40432" y="1243273"/>
                    <a:pt x="24649" y="1227490"/>
                  </a:cubicBezTo>
                  <a:cubicBezTo>
                    <a:pt x="8867" y="1211707"/>
                    <a:pt x="0" y="1190301"/>
                    <a:pt x="0" y="1167981"/>
                  </a:cubicBezTo>
                  <a:lnTo>
                    <a:pt x="0" y="84158"/>
                  </a:lnTo>
                  <a:cubicBezTo>
                    <a:pt x="0" y="61838"/>
                    <a:pt x="8867" y="40432"/>
                    <a:pt x="24649" y="24649"/>
                  </a:cubicBezTo>
                  <a:cubicBezTo>
                    <a:pt x="40432" y="8867"/>
                    <a:pt x="61838" y="0"/>
                    <a:pt x="841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332566" cy="1233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200350"/>
            <a:ext cx="5063824" cy="174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3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 APP ADS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SPONSORED BANNER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48363" y="4200350"/>
            <a:ext cx="5063824" cy="217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3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</a:t>
            </a:r>
            <a:r>
              <a:rPr lang="en-US" b="true" sz="3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NE-OFF PROMOTION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24-H</a:t>
            </a:r>
            <a:r>
              <a:rPr lang="en-US" sz="3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OUR “BOOST” </a:t>
            </a:r>
          </a:p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SLOT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58619" y="4200350"/>
            <a:ext cx="5063824" cy="217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3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MO</a:t>
            </a:r>
            <a:r>
              <a:rPr lang="en-US" b="true" sz="3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NTHLY SUBSCRIPTION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TOP </a:t>
            </a:r>
            <a:r>
              <a:rPr lang="en-US" sz="3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PLACEMENT</a:t>
            </a:r>
          </a:p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FOR A MONTH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2938" y="6903010"/>
            <a:ext cx="5063824" cy="78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5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$3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12088" y="6903010"/>
            <a:ext cx="5063824" cy="78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5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$25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62857" y="6903010"/>
            <a:ext cx="5063824" cy="78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b="true" sz="5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$49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6044" y="458453"/>
            <a:ext cx="10628168" cy="138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-8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Adds &amp; Subscription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5255" y="-3186237"/>
            <a:ext cx="14555721" cy="15573168"/>
          </a:xfrm>
          <a:custGeom>
            <a:avLst/>
            <a:gdLst/>
            <a:ahLst/>
            <a:cxnLst/>
            <a:rect r="r" b="b" t="t" l="l"/>
            <a:pathLst>
              <a:path h="15573168" w="14555721">
                <a:moveTo>
                  <a:pt x="0" y="0"/>
                </a:moveTo>
                <a:lnTo>
                  <a:pt x="14555721" y="0"/>
                </a:lnTo>
                <a:lnTo>
                  <a:pt x="14555721" y="15573168"/>
                </a:lnTo>
                <a:lnTo>
                  <a:pt x="0" y="1557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740622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-8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Funding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013433"/>
            <a:ext cx="4617401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CFO – DANIEL KAPRANOV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17863"/>
            <a:ext cx="6782321" cy="134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1. IT PARK UZBEKISTAN – “DIGITAL STARTUPS” GRANTS + IT PARK VENTURES FUND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WHY?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748213"/>
            <a:ext cx="7406228" cy="268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• FLAGSHIP NATIONAL PROGRAM; 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TAILORED FOR EARLY-STAGE TECH IN TASHKENT.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• MONEY ARRIVES FAST, ZERO OR LOW EQUITY LOSS.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• COMES WITH FREE COWORKING, CLOUD CREDITS AND PR SUPPORT.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45088" y="3217863"/>
            <a:ext cx="8332113" cy="134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2. LOCAL ANGELS &amp; PRE-SEED ROUND 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(UZVC, ALOQAVENTURES, SEMURG.VC, PRIVATE ANGELS)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WHY?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45088" y="4748213"/>
            <a:ext cx="6599525" cy="334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• UZBEKISTAN’S ANGEL NETWORK AND 15+ ACTIVE MICRO-VCS ARE NOW WRITING PRE-SEED CHEQUES (MEDIAN $200 K).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• INVESTORS BRING F&amp;B CONTACTS AND MARKETING EXPERTISE; PERFECT FOR A VENUE-DRIVEN MARKETPLACE.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• FUNDING SIZE MATCHES OUR PROJECTED $250 K NEED FOR 18-MONTH RUNWAY.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5255" y="-3186237"/>
            <a:ext cx="14555721" cy="15573168"/>
          </a:xfrm>
          <a:custGeom>
            <a:avLst/>
            <a:gdLst/>
            <a:ahLst/>
            <a:cxnLst/>
            <a:rect r="r" b="b" t="t" l="l"/>
            <a:pathLst>
              <a:path h="15573168" w="14555721">
                <a:moveTo>
                  <a:pt x="0" y="0"/>
                </a:moveTo>
                <a:lnTo>
                  <a:pt x="14555721" y="0"/>
                </a:lnTo>
                <a:lnTo>
                  <a:pt x="14555721" y="15573168"/>
                </a:lnTo>
                <a:lnTo>
                  <a:pt x="0" y="1557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0603" y="2284516"/>
            <a:ext cx="5624260" cy="6452603"/>
            <a:chOff x="0" y="0"/>
            <a:chExt cx="1481287" cy="16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1287" cy="1699451"/>
            </a:xfrm>
            <a:custGeom>
              <a:avLst/>
              <a:gdLst/>
              <a:ahLst/>
              <a:cxnLst/>
              <a:rect r="r" b="b" t="t" l="l"/>
              <a:pathLst>
                <a:path h="1699451" w="1481287">
                  <a:moveTo>
                    <a:pt x="75709" y="0"/>
                  </a:moveTo>
                  <a:lnTo>
                    <a:pt x="1405578" y="0"/>
                  </a:lnTo>
                  <a:cubicBezTo>
                    <a:pt x="1447391" y="0"/>
                    <a:pt x="1481287" y="33896"/>
                    <a:pt x="1481287" y="75709"/>
                  </a:cubicBezTo>
                  <a:lnTo>
                    <a:pt x="1481287" y="1623742"/>
                  </a:lnTo>
                  <a:cubicBezTo>
                    <a:pt x="1481287" y="1665555"/>
                    <a:pt x="1447391" y="1699451"/>
                    <a:pt x="1405578" y="1699451"/>
                  </a:cubicBezTo>
                  <a:lnTo>
                    <a:pt x="75709" y="1699451"/>
                  </a:lnTo>
                  <a:cubicBezTo>
                    <a:pt x="33896" y="1699451"/>
                    <a:pt x="0" y="1665555"/>
                    <a:pt x="0" y="1623742"/>
                  </a:cubicBezTo>
                  <a:lnTo>
                    <a:pt x="0" y="75709"/>
                  </a:lnTo>
                  <a:cubicBezTo>
                    <a:pt x="0" y="33896"/>
                    <a:pt x="33896" y="0"/>
                    <a:pt x="757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1481287" cy="168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545929" y="2714411"/>
            <a:ext cx="5340163" cy="324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KEY TECHNICAL COSTS (YEAR 1)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DEVELOP</a:t>
            </a: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ER SALARIES ≈ $17 000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CL</a:t>
            </a: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OUD &amp; API INFRASTRUCTURE ≈ $2 000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DEVOPS / MONITORING TOOLS ≈ $2 000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WORKSTATIONS ≈ $10 000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CONTINGENCY BUFFER ≈ $2 000</a:t>
            </a:r>
          </a:p>
          <a:p>
            <a:pPr algn="l">
              <a:lnSpc>
                <a:spcPts val="2000"/>
              </a:lnSpc>
            </a:pPr>
          </a:p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TOTAL: ≈ $33 000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044" y="458453"/>
            <a:ext cx="740622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-8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Costs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013433"/>
            <a:ext cx="4617401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CFO – DANIEL KAPRANOV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68090" y="2284516"/>
            <a:ext cx="5624260" cy="6452603"/>
            <a:chOff x="0" y="0"/>
            <a:chExt cx="1481287" cy="16994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81287" cy="1699451"/>
            </a:xfrm>
            <a:custGeom>
              <a:avLst/>
              <a:gdLst/>
              <a:ahLst/>
              <a:cxnLst/>
              <a:rect r="r" b="b" t="t" l="l"/>
              <a:pathLst>
                <a:path h="1699451" w="1481287">
                  <a:moveTo>
                    <a:pt x="75709" y="0"/>
                  </a:moveTo>
                  <a:lnTo>
                    <a:pt x="1405578" y="0"/>
                  </a:lnTo>
                  <a:cubicBezTo>
                    <a:pt x="1447391" y="0"/>
                    <a:pt x="1481287" y="33896"/>
                    <a:pt x="1481287" y="75709"/>
                  </a:cubicBezTo>
                  <a:lnTo>
                    <a:pt x="1481287" y="1623742"/>
                  </a:lnTo>
                  <a:cubicBezTo>
                    <a:pt x="1481287" y="1665555"/>
                    <a:pt x="1447391" y="1699451"/>
                    <a:pt x="1405578" y="1699451"/>
                  </a:cubicBezTo>
                  <a:lnTo>
                    <a:pt x="75709" y="1699451"/>
                  </a:lnTo>
                  <a:cubicBezTo>
                    <a:pt x="33896" y="1699451"/>
                    <a:pt x="0" y="1665555"/>
                    <a:pt x="0" y="1623742"/>
                  </a:cubicBezTo>
                  <a:lnTo>
                    <a:pt x="0" y="75709"/>
                  </a:lnTo>
                  <a:cubicBezTo>
                    <a:pt x="0" y="33896"/>
                    <a:pt x="33896" y="0"/>
                    <a:pt x="757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481287" cy="168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48307" y="2714411"/>
            <a:ext cx="5063824" cy="472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KEY MARKETING COSTS (YEAR 1)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PAID USER ACQUISITION (META, GOOGLE UAC, TIKTOK) ≈ $5 000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MICRO-INFLUENCER COLABS ≈ $5 000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REFERRAL INCENTIVES  ≈ $3 000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CONTENT PRODUCTION ≈ $4 000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OFFLINE PROMO (MALLS, EVENTS) ≈   $3 000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ANALYTICS TOOLS ≈ $1 000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CONTINGENCY BUFFER  ≈ $3 000</a:t>
            </a:r>
          </a:p>
          <a:p>
            <a:pPr algn="l">
              <a:lnSpc>
                <a:spcPts val="2000"/>
              </a:lnSpc>
            </a:pPr>
          </a:p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TOTAL: ≈ $24 000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113116" y="2284516"/>
            <a:ext cx="5624260" cy="6452603"/>
            <a:chOff x="0" y="0"/>
            <a:chExt cx="1481287" cy="16994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81287" cy="1699451"/>
            </a:xfrm>
            <a:custGeom>
              <a:avLst/>
              <a:gdLst/>
              <a:ahLst/>
              <a:cxnLst/>
              <a:rect r="r" b="b" t="t" l="l"/>
              <a:pathLst>
                <a:path h="1699451" w="1481287">
                  <a:moveTo>
                    <a:pt x="75709" y="0"/>
                  </a:moveTo>
                  <a:lnTo>
                    <a:pt x="1405578" y="0"/>
                  </a:lnTo>
                  <a:cubicBezTo>
                    <a:pt x="1447391" y="0"/>
                    <a:pt x="1481287" y="33896"/>
                    <a:pt x="1481287" y="75709"/>
                  </a:cubicBezTo>
                  <a:lnTo>
                    <a:pt x="1481287" y="1623742"/>
                  </a:lnTo>
                  <a:cubicBezTo>
                    <a:pt x="1481287" y="1665555"/>
                    <a:pt x="1447391" y="1699451"/>
                    <a:pt x="1405578" y="1699451"/>
                  </a:cubicBezTo>
                  <a:lnTo>
                    <a:pt x="75709" y="1699451"/>
                  </a:lnTo>
                  <a:cubicBezTo>
                    <a:pt x="33896" y="1699451"/>
                    <a:pt x="0" y="1665555"/>
                    <a:pt x="0" y="1623742"/>
                  </a:cubicBezTo>
                  <a:lnTo>
                    <a:pt x="0" y="75709"/>
                  </a:lnTo>
                  <a:cubicBezTo>
                    <a:pt x="0" y="33896"/>
                    <a:pt x="33896" y="0"/>
                    <a:pt x="757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1481287" cy="1680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267725" y="2714411"/>
            <a:ext cx="4991575" cy="398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KEY OPERATIONAL COSTS (YEAR 1)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CORE SALARIES  – $18 000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CUSTOMER-SERVICE REPS – $3 000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OFFICE &amp; UTILITIES – $7 000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OPS SOFTWARE &amp; TOOLS  – $1 500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TRAVEL &amp; PARTNER OUTREACH – $1 500</a:t>
            </a:r>
          </a:p>
          <a:p>
            <a:pPr algn="l">
              <a:lnSpc>
                <a:spcPts val="2000"/>
              </a:lnSpc>
            </a:pPr>
          </a:p>
          <a:p>
            <a:pPr algn="l" marL="431801" indent="-215900" lvl="1">
              <a:lnSpc>
                <a:spcPts val="2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CONTINGENCY BUFFER – $2 000</a:t>
            </a:r>
          </a:p>
          <a:p>
            <a:pPr algn="l">
              <a:lnSpc>
                <a:spcPts val="2000"/>
              </a:lnSpc>
            </a:pPr>
          </a:p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TOTAL ≈ $33 000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68722" y="9016746"/>
            <a:ext cx="7485013" cy="32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4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FINAL TOTAL COST FOR THE FIRST YEAR IS $90 000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5255" y="-3186237"/>
            <a:ext cx="14555721" cy="15573168"/>
          </a:xfrm>
          <a:custGeom>
            <a:avLst/>
            <a:gdLst/>
            <a:ahLst/>
            <a:cxnLst/>
            <a:rect r="r" b="b" t="t" l="l"/>
            <a:pathLst>
              <a:path h="15573168" w="14555721">
                <a:moveTo>
                  <a:pt x="0" y="0"/>
                </a:moveTo>
                <a:lnTo>
                  <a:pt x="14555721" y="0"/>
                </a:lnTo>
                <a:lnTo>
                  <a:pt x="14555721" y="15573168"/>
                </a:lnTo>
                <a:lnTo>
                  <a:pt x="0" y="1557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907274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-8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Financial projection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45359"/>
            <a:ext cx="10887846" cy="633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b="true" sz="1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YEAR-1 — KEY METRICS (BASELINE ≈ 10 K MAU)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GROSS REVENUE: $104K</a:t>
            </a:r>
          </a:p>
          <a:p>
            <a:pPr algn="l" marL="431796" indent="-215898" lvl="1">
              <a:lnSpc>
                <a:spcPts val="26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ADS $67K</a:t>
            </a:r>
          </a:p>
          <a:p>
            <a:pPr algn="l" marL="431796" indent="-215898" lvl="1">
              <a:lnSpc>
                <a:spcPts val="26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COMMISSIONS $12K </a:t>
            </a:r>
          </a:p>
          <a:p>
            <a:pPr algn="l" marL="431796" indent="-215898" lvl="1">
              <a:lnSpc>
                <a:spcPts val="26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VENUE SUBS $18K </a:t>
            </a:r>
          </a:p>
          <a:p>
            <a:pPr algn="l" marL="431796" indent="-215898" lvl="1">
              <a:lnSpc>
                <a:spcPts val="26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PREMIUM USERS $7K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AVERAGE REVENUE PER ACTIVE USER (ARPU): $0.87 / USER / MONTH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CUSTOMER-ACQUISITION COST (CAC): $4.40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LIFETIME VALUE (LTV, 12-MO HORIZON): $10.4</a:t>
            </a:r>
          </a:p>
          <a:p>
            <a:pPr algn="l">
              <a:lnSpc>
                <a:spcPts val="2639"/>
              </a:lnSpc>
            </a:pPr>
          </a:p>
          <a:p>
            <a:pPr algn="l" marL="431796" indent="-215898" lvl="1">
              <a:lnSpc>
                <a:spcPts val="263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⇒ LTV / CAC ≈ 2.3 (HEALTHY &gt; 2)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PAYBACK PERIOD: ≈ 5 MONTHS (CAC ÷ MONTHLY ARPU)</a:t>
            </a:r>
          </a:p>
          <a:p>
            <a:pPr algn="l">
              <a:lnSpc>
                <a:spcPts val="2639"/>
              </a:lnSpc>
            </a:pPr>
          </a:p>
          <a:p>
            <a:pPr algn="l">
              <a:lnSpc>
                <a:spcPts val="263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TOTAL OPERATING EXPENSES : $141 K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5255" y="-3186237"/>
            <a:ext cx="14555721" cy="15573168"/>
          </a:xfrm>
          <a:custGeom>
            <a:avLst/>
            <a:gdLst/>
            <a:ahLst/>
            <a:cxnLst/>
            <a:rect r="r" b="b" t="t" l="l"/>
            <a:pathLst>
              <a:path h="15573168" w="14555721">
                <a:moveTo>
                  <a:pt x="0" y="0"/>
                </a:moveTo>
                <a:lnTo>
                  <a:pt x="14555721" y="0"/>
                </a:lnTo>
                <a:lnTo>
                  <a:pt x="14555721" y="15573168"/>
                </a:lnTo>
                <a:lnTo>
                  <a:pt x="0" y="1557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6044" y="458453"/>
            <a:ext cx="9237343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-8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Risks and Mitigation</a:t>
            </a:r>
          </a:p>
        </p:txBody>
      </p:sp>
      <p:graphicFrame>
        <p:nvGraphicFramePr>
          <p:cNvPr name="Object 4" id="4"/>
          <p:cNvGraphicFramePr/>
          <p:nvPr/>
        </p:nvGraphicFramePr>
        <p:xfrm>
          <a:off x="736044" y="2358795"/>
          <a:ext cx="5029200" cy="2933700"/>
        </p:xfrm>
        <a:graphic>
          <a:graphicData uri="http://schemas.openxmlformats.org/presentationml/2006/ole">
            <p:oleObj imgW="6032500" imgH="39370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1460" y="4293186"/>
            <a:ext cx="7423547" cy="36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6"/>
              </a:lnSpc>
              <a:spcBef>
                <a:spcPct val="0"/>
              </a:spcBef>
            </a:pPr>
            <a:r>
              <a:rPr lang="en-US" sz="2600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“I</a:t>
            </a:r>
            <a:r>
              <a:rPr lang="en-US" sz="2600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TURN BIG DREAMS INTO DAILY DELIVERABLES”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244137"/>
            <a:ext cx="16230600" cy="2658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11000" spc="-114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here, the operations run on Bobur*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007221"/>
            <a:ext cx="4617401" cy="25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7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COO - BOBUR IBRAGIMOV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1460" y="5146120"/>
            <a:ext cx="9762732" cy="108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b="true" sz="1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 TURN OUR VENUE BOT INTO A SMOOTH, EVERYDAY</a:t>
            </a:r>
            <a:r>
              <a:rPr lang="en-US" b="true" sz="19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COMPANION—SO USERS SPEND LESS TIME SEARCHING AND MORE TIME ENJOYING THE RIGHT PLACE.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73753"/>
            <a:ext cx="10254046" cy="197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OV</a:t>
            </a: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ERSEEING DAILY OPERATIONS AND OPTIMIZING BUSINESS EFFICIENCY.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MANAGING WORKFLOWS, RESTAURANT PARTNERSHIPS, AND EVENT LOGISTICS.</a:t>
            </a:r>
          </a:p>
          <a:p>
            <a:pPr algn="l" marL="431801" indent="-215900" lvl="1">
              <a:lnSpc>
                <a:spcPts val="4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IMPLEMENTING DATA-DRIVEN PERFORMANCE TRACKING SYSTEMS.</a:t>
            </a:r>
          </a:p>
          <a:p>
            <a:pPr algn="l">
              <a:lnSpc>
                <a:spcPts val="4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6266695" cy="191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-8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My Day-to-Day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i="true" spc="-270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Ensuring Operational Excellence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07307" y="8843010"/>
            <a:ext cx="1387338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DATA IN → CLEAN &amp; VALIDATE → REFRESH MODEL →</a:t>
            </a:r>
            <a:r>
              <a:rPr lang="en-US" b="true" sz="3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MONITOR → SUPPORT.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8615" y="5189853"/>
            <a:ext cx="16393641" cy="147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✅ STREAMLINE OPERATIONS – DEVELOP EFFICIENT INTERNAL WORKFLOWS FOR RESTAURANT AND EVENT ONBOARDING.</a:t>
            </a:r>
          </a:p>
          <a:p>
            <a:pPr algn="l">
              <a:lnSpc>
                <a:spcPts val="4000"/>
              </a:lnSpc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✅ BUILD STRATEGIC PARTNERSHIPS – ESTABLISH LONG-TERM RELATIONSHIPS WITH RESTAURANTS, CAFÉS, AND EVENT ORGANIZERS.</a:t>
            </a:r>
          </a:p>
          <a:p>
            <a:pPr algn="l">
              <a:lnSpc>
                <a:spcPts val="4000"/>
              </a:lnSpc>
            </a:pPr>
            <a:r>
              <a:rPr lang="en-US" b="true" sz="20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✅ MEASURE &amp; OPTIMIZE PERFORMANCE – IMPLEMENT KPIS TO TRACK SERVICE EFFICIENCY AND USER ENGAGEMENT.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57250"/>
            <a:ext cx="6749666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-8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What’s Next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78403"/>
            <a:ext cx="12222788" cy="321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OVER THE NEXT SIX MONTHS </a:t>
            </a:r>
          </a:p>
          <a:p>
            <a:pPr algn="l">
              <a:lnSpc>
                <a:spcPts val="4399"/>
              </a:lnSpc>
            </a:pPr>
            <a:r>
              <a:rPr lang="en-US" sz="21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 WILL DOUBLE THE NUMBER OF TASHKENT AREA WE COVER, </a:t>
            </a:r>
          </a:p>
          <a:p>
            <a:pPr algn="l">
              <a:lnSpc>
                <a:spcPts val="4399"/>
              </a:lnSpc>
            </a:pPr>
            <a:r>
              <a:rPr lang="en-US" sz="21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CUT REPLY TIME IN HALF, </a:t>
            </a:r>
          </a:p>
          <a:p>
            <a:pPr algn="l">
              <a:lnSpc>
                <a:spcPts val="4399"/>
              </a:lnSpc>
            </a:pPr>
            <a:r>
              <a:rPr lang="en-US" sz="21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AND LAUNCH A ONE-CLICK PORTAL FOR VENUE OWNERS.</a:t>
            </a:r>
          </a:p>
          <a:p>
            <a:pPr algn="l">
              <a:lnSpc>
                <a:spcPts val="4399"/>
              </a:lnSpc>
            </a:pPr>
            <a:r>
              <a:rPr lang="en-US" sz="21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These steps make the bot faster for</a:t>
            </a:r>
            <a:r>
              <a:rPr lang="en-US" b="true" sz="21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USERS AND EASIER FOR PARTNERS</a:t>
            </a:r>
          </a:p>
          <a:p>
            <a:pPr algn="l">
              <a:lnSpc>
                <a:spcPts val="4399"/>
              </a:lnSpc>
            </a:pPr>
            <a:r>
              <a:rPr lang="en-US" b="true" sz="21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—AND THEY PREPARE OUR PLATFORM FOR THE NEXT WAVE OF GROWTH.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57146" y="6096774"/>
            <a:ext cx="14077800" cy="3434080"/>
            <a:chOff x="0" y="0"/>
            <a:chExt cx="18770400" cy="45787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70400" cy="4578773"/>
            </a:xfrm>
            <a:custGeom>
              <a:avLst/>
              <a:gdLst/>
              <a:ahLst/>
              <a:cxnLst/>
              <a:rect r="r" b="b" t="t" l="l"/>
              <a:pathLst>
                <a:path h="4578773" w="18770400">
                  <a:moveTo>
                    <a:pt x="0" y="0"/>
                  </a:moveTo>
                  <a:lnTo>
                    <a:pt x="18770400" y="0"/>
                  </a:lnTo>
                  <a:lnTo>
                    <a:pt x="18770400" y="4578773"/>
                  </a:lnTo>
                  <a:lnTo>
                    <a:pt x="0" y="4578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770400" cy="4616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707293" indent="-353647" lvl="1">
                <a:lnSpc>
                  <a:spcPts val="276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Develop a standardized partner onboarding process</a:t>
              </a:r>
              <a:r>
                <a:rPr lang="en-US" sz="2000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 – Create a clear step-by-step guide for restaurants to join the platform.</a:t>
              </a:r>
            </a:p>
            <a:p>
              <a:pPr algn="l" marL="707293" indent="-353647" lvl="1">
                <a:lnSpc>
                  <a:spcPts val="2760"/>
                </a:lnSpc>
              </a:pPr>
            </a:p>
            <a:p>
              <a:pPr algn="l" marL="707293" indent="-353647" lvl="1">
                <a:lnSpc>
                  <a:spcPts val="276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Implement a restaurant/event rating system</a:t>
              </a:r>
              <a:r>
                <a:rPr lang="en-US" sz="2000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 – Ensure user-generated feedback is collected and analyzed to improve recommendations.</a:t>
              </a:r>
            </a:p>
            <a:p>
              <a:pPr algn="l" marL="707293" indent="-353647" lvl="1">
                <a:lnSpc>
                  <a:spcPts val="2760"/>
                </a:lnSpc>
              </a:pPr>
            </a:p>
            <a:p>
              <a:pPr algn="l" marL="707293" indent="-353647" lvl="1">
                <a:lnSpc>
                  <a:spcPts val="276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Set up automated support channels</a:t>
              </a:r>
              <a:r>
                <a:rPr lang="en-US" sz="2000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 – Use chatbots or a simple ticketing system for user inquiries.</a:t>
              </a:r>
            </a:p>
            <a:p>
              <a:pPr algn="l" marL="707293" indent="-353647" lvl="1">
                <a:lnSpc>
                  <a:spcPts val="2760"/>
                </a:lnSpc>
              </a:pPr>
            </a:p>
            <a:p>
              <a:pPr algn="l" marL="707293" indent="-353647" lvl="1">
                <a:lnSpc>
                  <a:spcPts val="276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Ensure service reliability</a:t>
              </a:r>
              <a:r>
                <a:rPr lang="en-US" sz="2000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 – Establish operational procedures to handle peak demand times.</a:t>
              </a:r>
            </a:p>
            <a:p>
              <a:pPr algn="l" marL="707293" indent="-353647" lvl="1">
                <a:lnSpc>
                  <a:spcPts val="2760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4431" y="-7294149"/>
            <a:ext cx="29236863" cy="24875298"/>
          </a:xfrm>
          <a:custGeom>
            <a:avLst/>
            <a:gdLst/>
            <a:ahLst/>
            <a:cxnLst/>
            <a:rect r="r" b="b" t="t" l="l"/>
            <a:pathLst>
              <a:path h="24875298" w="29236863">
                <a:moveTo>
                  <a:pt x="0" y="0"/>
                </a:moveTo>
                <a:lnTo>
                  <a:pt x="29236862" y="0"/>
                </a:lnTo>
                <a:lnTo>
                  <a:pt x="29236862" y="24875298"/>
                </a:lnTo>
                <a:lnTo>
                  <a:pt x="0" y="24875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07221"/>
            <a:ext cx="4617401" cy="25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CSO – NAJMIDDIN TOJEDDINOV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09700"/>
            <a:ext cx="16230600" cy="368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Charting the Road Ahead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1226" y="5119747"/>
            <a:ext cx="10623528" cy="62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7"/>
              </a:lnSpc>
              <a:spcBef>
                <a:spcPct val="0"/>
              </a:spcBef>
            </a:pPr>
            <a:r>
              <a:rPr lang="en-US" b="true" sz="22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I BRIDGE OUR BIG-PICTURE VISION WITH DAIL</a:t>
            </a:r>
            <a:r>
              <a:rPr lang="en-US" b="true" sz="22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Y DECISIONS —</a:t>
            </a:r>
          </a:p>
          <a:p>
            <a:pPr algn="ctr">
              <a:lnSpc>
                <a:spcPts val="2437"/>
              </a:lnSpc>
              <a:spcBef>
                <a:spcPct val="0"/>
              </a:spcBef>
            </a:pPr>
            <a:r>
              <a:rPr lang="en-US" b="true" sz="22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 ALIGNING PRODUCT, PARTNERSHIPS, AND GROWTH INITIATIVES.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21527">
            <a:off x="4722691" y="-2396149"/>
            <a:ext cx="20455816" cy="20915497"/>
          </a:xfrm>
          <a:custGeom>
            <a:avLst/>
            <a:gdLst/>
            <a:ahLst/>
            <a:cxnLst/>
            <a:rect r="r" b="b" t="t" l="l"/>
            <a:pathLst>
              <a:path h="20915497" w="20455816">
                <a:moveTo>
                  <a:pt x="0" y="0"/>
                </a:moveTo>
                <a:lnTo>
                  <a:pt x="20455816" y="0"/>
                </a:lnTo>
                <a:lnTo>
                  <a:pt x="20455816" y="20915497"/>
                </a:lnTo>
                <a:lnTo>
                  <a:pt x="0" y="209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2121"/>
            <a:ext cx="16230600" cy="191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30043"/>
            <a:ext cx="8115300" cy="233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WE CREATE </a:t>
            </a:r>
            <a:r>
              <a:rPr lang="en-US" sz="24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TELEGRAM BOT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99" b="true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WITH AI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RECOMENDATIONS BASED ON YOUR:</a:t>
            </a:r>
          </a:p>
          <a:p>
            <a:pPr algn="l">
              <a:lnSpc>
                <a:spcPts val="2649"/>
              </a:lnSpc>
            </a:pPr>
          </a:p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PREFERENCES</a:t>
            </a:r>
          </a:p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LOCATION</a:t>
            </a:r>
          </a:p>
          <a:p>
            <a:pPr algn="l">
              <a:lnSpc>
                <a:spcPts val="264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TIME OF THE DAY</a:t>
            </a:r>
          </a:p>
          <a:p>
            <a:pPr algn="l">
              <a:lnSpc>
                <a:spcPts val="264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99999">
            <a:off x="9734995" y="-1174178"/>
            <a:ext cx="15107613" cy="19827765"/>
          </a:xfrm>
          <a:custGeom>
            <a:avLst/>
            <a:gdLst/>
            <a:ahLst/>
            <a:cxnLst/>
            <a:rect r="r" b="b" t="t" l="l"/>
            <a:pathLst>
              <a:path h="19827765" w="15107613">
                <a:moveTo>
                  <a:pt x="0" y="0"/>
                </a:moveTo>
                <a:lnTo>
                  <a:pt x="15107612" y="0"/>
                </a:lnTo>
                <a:lnTo>
                  <a:pt x="15107612" y="19827765"/>
                </a:lnTo>
                <a:lnTo>
                  <a:pt x="0" y="19827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36" t="0" r="-273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39246"/>
            <a:ext cx="16230600" cy="112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9000" spc="-936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Strategic Pillars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16896"/>
            <a:ext cx="10701893" cy="689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b="true" sz="26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WHAT DRIVES</a:t>
            </a:r>
            <a:r>
              <a:rPr lang="en-US" b="true" sz="26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 OUR GROWTH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✅ </a:t>
            </a: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USER-CENTRIC EXPANSION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DOUBLE DOWN ON F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EEDB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ACK LOOPS AND COMMUNITY ENGAGEMENT.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✅ </a:t>
            </a: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SMART PARTNERSHIPS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SECURE DEALS WITH LOCAL ECOSYSTEMS — DELIVERY APPS, CITY GUIDES, DIGITAL WALLETS.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✅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SCALABLE INFRASTRUCTURE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ENSURE EVERY SYSTEM WE BUILD CAN HANDLE 10X GROWTH.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✅ </a:t>
            </a: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GLOBAL-READY MINDSET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BUILD KE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TTU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IN UZBEKIS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TAN,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WITH F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EATUR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 </a:t>
            </a: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READY FOR ANY CITY.</a:t>
            </a:r>
          </a:p>
          <a:p>
            <a:pPr algn="l">
              <a:lnSpc>
                <a:spcPts val="4999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52939" y="4362222"/>
            <a:ext cx="20993878" cy="8229600"/>
          </a:xfrm>
          <a:custGeom>
            <a:avLst/>
            <a:gdLst/>
            <a:ahLst/>
            <a:cxnLst/>
            <a:rect r="r" b="b" t="t" l="l"/>
            <a:pathLst>
              <a:path h="8229600" w="20993878">
                <a:moveTo>
                  <a:pt x="0" y="0"/>
                </a:moveTo>
                <a:lnTo>
                  <a:pt x="20993878" y="0"/>
                </a:lnTo>
                <a:lnTo>
                  <a:pt x="209938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39246"/>
            <a:ext cx="16230600" cy="217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9000" spc="-936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Next Moves – Strategy Roadmap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0771" y="3885947"/>
            <a:ext cx="8189841" cy="569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4111" indent="-287055" lvl="1">
              <a:lnSpc>
                <a:spcPts val="2818"/>
              </a:lnSpc>
              <a:spcBef>
                <a:spcPct val="0"/>
              </a:spcBef>
              <a:buAutoNum type="arabicPeriod" startAt="1"/>
            </a:pPr>
            <a:r>
              <a:rPr lang="en-US" b="true" sz="265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LOC</a:t>
            </a:r>
            <a:r>
              <a:rPr lang="en-US" b="true" sz="265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AL STRATEGIC ALLIANCES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Co-create value with malls, f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estivals,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food apps, 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city touri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sm boards.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b="true" sz="265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2.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b="true" sz="265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BENCHMARKING &amp; COMPETITOR TRACKING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Build an intelligence loop to map our position 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in t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he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region monthly.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b="true" sz="265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3. PRODUCT DIFFERENTIATION PLAN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Push exclus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ive “Kettu-only” venue d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eals and A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I-driven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features.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b="true" sz="265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4. STRATEGIC FUNDING READINESS</a:t>
            </a:r>
          </a:p>
          <a:p>
            <a:pPr algn="just">
              <a:lnSpc>
                <a:spcPts val="2818"/>
              </a:lnSpc>
              <a:spcBef>
                <a:spcPct val="0"/>
              </a:spcBef>
            </a:pPr>
            <a:r>
              <a:rPr lang="en-US" b="true" sz="265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65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Prepare strategic narratives for Series A: value proposition, market wedge, long-term moat.</a:t>
            </a:r>
          </a:p>
          <a:p>
            <a:pPr algn="just">
              <a:lnSpc>
                <a:spcPts val="2818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6154152"/>
            <a:ext cx="19047336" cy="16205848"/>
          </a:xfrm>
          <a:custGeom>
            <a:avLst/>
            <a:gdLst/>
            <a:ahLst/>
            <a:cxnLst/>
            <a:rect r="r" b="b" t="t" l="l"/>
            <a:pathLst>
              <a:path h="16205848" w="19047336">
                <a:moveTo>
                  <a:pt x="19047336" y="16205848"/>
                </a:moveTo>
                <a:lnTo>
                  <a:pt x="0" y="16205848"/>
                </a:lnTo>
                <a:lnTo>
                  <a:pt x="0" y="0"/>
                </a:lnTo>
                <a:lnTo>
                  <a:pt x="19047336" y="0"/>
                </a:lnTo>
                <a:lnTo>
                  <a:pt x="19047336" y="162058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2121"/>
            <a:ext cx="16230600" cy="191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Kettu team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2891" y="4148734"/>
            <a:ext cx="2872823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CEO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09131"/>
            <a:ext cx="3041204" cy="32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3"/>
              </a:lnSpc>
            </a:pPr>
            <a:r>
              <a:rPr lang="en-US" b="true" sz="23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KAMILLA JURAEVA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66294" y="4148734"/>
            <a:ext cx="2872823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82104" y="3809131"/>
            <a:ext cx="3041204" cy="32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3"/>
              </a:lnSpc>
            </a:pPr>
            <a:r>
              <a:rPr lang="en-US" b="true" sz="23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ELBEK ERKINBOEV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19698" y="4148734"/>
            <a:ext cx="2872823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35508" y="3809131"/>
            <a:ext cx="3041204" cy="32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3"/>
              </a:lnSpc>
            </a:pPr>
            <a:r>
              <a:rPr lang="en-US" b="true" sz="23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RAVSHAN ZARIPOV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33946" y="5314229"/>
            <a:ext cx="2872823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CFO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49755" y="4974626"/>
            <a:ext cx="3041204" cy="32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3"/>
              </a:lnSpc>
            </a:pPr>
            <a:r>
              <a:rPr lang="en-US" b="true" sz="23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DANIEL KAPRANOV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57766" y="5356835"/>
            <a:ext cx="2872823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COO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73576" y="5017232"/>
            <a:ext cx="3041204" cy="32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3"/>
              </a:lnSpc>
            </a:pPr>
            <a:r>
              <a:rPr lang="en-US" b="true" sz="23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BOBUR IBRAGIMOV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74553" y="5488793"/>
            <a:ext cx="2872823" cy="25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CSO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62629" y="5157026"/>
            <a:ext cx="4096671" cy="32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3"/>
              </a:lnSpc>
            </a:pPr>
            <a:r>
              <a:rPr lang="en-US" b="true" sz="23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 NAJMIDDIN TOJEDDINOV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21527">
            <a:off x="4722691" y="-2396149"/>
            <a:ext cx="20455816" cy="20915497"/>
          </a:xfrm>
          <a:custGeom>
            <a:avLst/>
            <a:gdLst/>
            <a:ahLst/>
            <a:cxnLst/>
            <a:rect r="r" b="b" t="t" l="l"/>
            <a:pathLst>
              <a:path h="20915497" w="20455816">
                <a:moveTo>
                  <a:pt x="0" y="0"/>
                </a:moveTo>
                <a:lnTo>
                  <a:pt x="20455816" y="0"/>
                </a:lnTo>
                <a:lnTo>
                  <a:pt x="20455816" y="20915497"/>
                </a:lnTo>
                <a:lnTo>
                  <a:pt x="0" y="209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2121"/>
            <a:ext cx="16230600" cy="191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5255" y="-3186237"/>
            <a:ext cx="14555721" cy="15573168"/>
          </a:xfrm>
          <a:custGeom>
            <a:avLst/>
            <a:gdLst/>
            <a:ahLst/>
            <a:cxnLst/>
            <a:rect r="r" b="b" t="t" l="l"/>
            <a:pathLst>
              <a:path h="15573168" w="14555721">
                <a:moveTo>
                  <a:pt x="0" y="0"/>
                </a:moveTo>
                <a:lnTo>
                  <a:pt x="14555721" y="0"/>
                </a:lnTo>
                <a:lnTo>
                  <a:pt x="14555721" y="15573168"/>
                </a:lnTo>
                <a:lnTo>
                  <a:pt x="0" y="1557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82121"/>
            <a:ext cx="8115300" cy="366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how it works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44597" y="962025"/>
            <a:ext cx="8115300" cy="355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4" indent="-259077" lvl="1">
              <a:lnSpc>
                <a:spcPts val="3551"/>
              </a:lnSpc>
              <a:buAutoNum type="arabicPeriod" startAt="1"/>
            </a:pPr>
            <a:r>
              <a:rPr lang="en-US" b="true" sz="2399">
                <a:solidFill>
                  <a:srgbClr val="1E1E1E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YOU WRITE: “I WANT FOOD” OR “I WANT TO GO OUT”</a:t>
            </a:r>
          </a:p>
          <a:p>
            <a:pPr algn="l" marL="518154" indent="-259077" lvl="1">
              <a:lnSpc>
                <a:spcPts val="3551"/>
              </a:lnSpc>
              <a:buAutoNum type="arabicPeriod" startAt="1"/>
            </a:pPr>
            <a:r>
              <a:rPr lang="en-US" b="true" sz="2399">
                <a:solidFill>
                  <a:srgbClr val="1E1E1E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YOU SET YOUR MOOD OR TYPE (E.G. COFFEE, DINNER, CONCERTS)</a:t>
            </a:r>
          </a:p>
          <a:p>
            <a:pPr algn="l" marL="518154" indent="-259077" lvl="1">
              <a:lnSpc>
                <a:spcPts val="3551"/>
              </a:lnSpc>
              <a:buAutoNum type="arabicPeriod" startAt="1"/>
            </a:pPr>
            <a:r>
              <a:rPr lang="en-US" b="true" sz="2399">
                <a:solidFill>
                  <a:srgbClr val="1E1E1E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YOU SEND YOUR LOCATION</a:t>
            </a:r>
          </a:p>
          <a:p>
            <a:pPr algn="l" marL="518154" indent="-259077" lvl="1">
              <a:lnSpc>
                <a:spcPts val="3551"/>
              </a:lnSpc>
              <a:buAutoNum type="arabicPeriod" startAt="1"/>
            </a:pPr>
            <a:r>
              <a:rPr lang="en-US" b="true" sz="2399">
                <a:solidFill>
                  <a:srgbClr val="1E1E1E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KETTU SENDS 3–5 PERSONALIZED RECOMMENDATIONS</a:t>
            </a:r>
          </a:p>
          <a:p>
            <a:pPr algn="l">
              <a:lnSpc>
                <a:spcPts val="355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455340"/>
            <a:ext cx="4717464" cy="200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E</a:t>
            </a:r>
            <a:r>
              <a:rPr lang="en-US" b="true" sz="24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ACH SUGGESTION INCLUDES: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RATING &amp; DISTANCE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PHOTOS &amp; REVIEWS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MAP &amp; DIRECTIONS</a:t>
            </a:r>
          </a:p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BOOKING LINKS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82121"/>
            <a:ext cx="16230600" cy="191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target audience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5105400"/>
            <a:ext cx="18288000" cy="2392945"/>
            <a:chOff x="0" y="0"/>
            <a:chExt cx="24384000" cy="3190593"/>
          </a:xfrm>
        </p:grpSpPr>
        <p:sp>
          <p:nvSpPr>
            <p:cNvPr name="AutoShape 4" id="4"/>
            <p:cNvSpPr/>
            <p:nvPr/>
          </p:nvSpPr>
          <p:spPr>
            <a:xfrm>
              <a:off x="0" y="12700"/>
              <a:ext cx="24384000" cy="0"/>
            </a:xfrm>
            <a:prstGeom prst="line">
              <a:avLst/>
            </a:prstGeom>
            <a:ln cap="flat" w="25400">
              <a:solidFill>
                <a:srgbClr val="C72A0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0" y="1596997"/>
              <a:ext cx="24384000" cy="0"/>
            </a:xfrm>
            <a:prstGeom prst="line">
              <a:avLst/>
            </a:prstGeom>
            <a:ln cap="flat" w="25400">
              <a:solidFill>
                <a:srgbClr val="C72A0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3177893"/>
              <a:ext cx="24384000" cy="0"/>
            </a:xfrm>
            <a:prstGeom prst="line">
              <a:avLst/>
            </a:prstGeom>
            <a:ln cap="flat" w="25400">
              <a:solidFill>
                <a:srgbClr val="C72A0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466029" y="7598081"/>
            <a:ext cx="7677971" cy="128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2"/>
              </a:lnSpc>
            </a:pPr>
            <a:r>
              <a:rPr lang="en-US" b="true" sz="9981" spc="-768">
                <a:solidFill>
                  <a:srgbClr val="C72A0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(2)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8783" y="4791142"/>
            <a:ext cx="3857900" cy="352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03"/>
              </a:lnSpc>
            </a:pPr>
            <a:r>
              <a:rPr lang="en-US" b="true" sz="2799" spc="-83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18-40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5118" y="4717492"/>
            <a:ext cx="2513344" cy="352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3"/>
              </a:lnSpc>
            </a:pPr>
            <a:r>
              <a:rPr lang="en-US" b="true" sz="2799" spc="-83">
                <a:solidFill>
                  <a:srgbClr val="C72A09"/>
                </a:solidFill>
                <a:latin typeface="Aileron Bold"/>
                <a:ea typeface="Aileron Bold"/>
                <a:cs typeface="Aileron Bold"/>
                <a:sym typeface="Aileron Bold"/>
              </a:rPr>
              <a:t>AGE: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23336" y="5580143"/>
            <a:ext cx="6953683" cy="67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03"/>
              </a:lnSpc>
            </a:pPr>
            <a:r>
              <a:rPr lang="en-US" b="true" sz="2799" spc="-83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LOCALS, TOURISTS, GROUPS AND COUPLES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5118" y="5903164"/>
            <a:ext cx="2513344" cy="352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3"/>
              </a:lnSpc>
            </a:pPr>
            <a:r>
              <a:rPr lang="en-US" b="true" sz="2799" spc="-83">
                <a:solidFill>
                  <a:srgbClr val="C72A09"/>
                </a:solidFill>
                <a:latin typeface="Aileron Bold"/>
                <a:ea typeface="Aileron Bold"/>
                <a:cs typeface="Aileron Bold"/>
                <a:sym typeface="Aileron Bold"/>
              </a:rPr>
              <a:t>PEOPLE: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2871" y="7088837"/>
            <a:ext cx="5844149" cy="352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03"/>
              </a:lnSpc>
            </a:pPr>
            <a:r>
              <a:rPr lang="en-US" b="true" sz="2799" spc="-83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TASHKENT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5118" y="7088837"/>
            <a:ext cx="2513344" cy="352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3"/>
              </a:lnSpc>
            </a:pPr>
            <a:r>
              <a:rPr lang="en-US" b="true" sz="2799" spc="-83">
                <a:solidFill>
                  <a:srgbClr val="C72A09"/>
                </a:solidFill>
                <a:latin typeface="Aileron Bold"/>
                <a:ea typeface="Aileron Bold"/>
                <a:cs typeface="Aileron Bold"/>
                <a:sym typeface="Aileron Bold"/>
              </a:rPr>
              <a:t>LOCATION: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7625" y="8288920"/>
            <a:ext cx="2513344" cy="43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4"/>
              </a:lnSpc>
            </a:pPr>
            <a:r>
              <a:rPr lang="en-US" b="true" sz="1800" spc="-54">
                <a:solidFill>
                  <a:srgbClr val="C72A09"/>
                </a:solidFill>
                <a:latin typeface="Aileron Bold"/>
                <a:ea typeface="Aileron Bold"/>
                <a:cs typeface="Aileron Bold"/>
                <a:sym typeface="Aileron Bold"/>
              </a:rPr>
              <a:t>WHO IS THIS</a:t>
            </a:r>
          </a:p>
          <a:p>
            <a:pPr algn="r" marL="0" indent="0" lvl="0">
              <a:lnSpc>
                <a:spcPts val="1674"/>
              </a:lnSpc>
            </a:pPr>
            <a:r>
              <a:rPr lang="en-US" b="true" sz="1800" spc="-54">
                <a:solidFill>
                  <a:srgbClr val="C72A09"/>
                </a:solidFill>
                <a:latin typeface="Aileron Bold"/>
                <a:ea typeface="Aileron Bold"/>
                <a:cs typeface="Aileron Bold"/>
                <a:sym typeface="Aileron Bold"/>
              </a:rPr>
              <a:t>intended for?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82121"/>
            <a:ext cx="16230600" cy="191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target segments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958095" y="3130785"/>
            <a:ext cx="6356832" cy="635683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2A0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48096" y="3408743"/>
            <a:ext cx="976830" cy="53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2"/>
              </a:lnSpc>
              <a:spcBef>
                <a:spcPct val="0"/>
              </a:spcBef>
            </a:pPr>
            <a:r>
              <a:rPr lang="en-US" b="true" sz="3610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TAM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6978937" y="3694098"/>
            <a:ext cx="3123403" cy="14330"/>
          </a:xfrm>
          <a:prstGeom prst="line">
            <a:avLst/>
          </a:prstGeom>
          <a:ln cap="flat" w="28575">
            <a:solidFill>
              <a:srgbClr val="1E1E1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0417667" y="3498905"/>
            <a:ext cx="3846657" cy="34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b="true" sz="2256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Total Addressable Market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2456" y="4001780"/>
            <a:ext cx="4303074" cy="68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  <a:spcBef>
                <a:spcPct val="0"/>
              </a:spcBef>
            </a:pPr>
            <a:r>
              <a:rPr lang="en-US" sz="2256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All</a:t>
            </a:r>
            <a:r>
              <a:rPr lang="en-US" sz="2256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 people in Uzbekistan + tourists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2256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~45 mln people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705647" y="4625889"/>
            <a:ext cx="4861729" cy="486172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F6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8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616001" y="4867812"/>
            <a:ext cx="1041020" cy="53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2"/>
              </a:lnSpc>
              <a:spcBef>
                <a:spcPct val="0"/>
              </a:spcBef>
            </a:pPr>
            <a:r>
              <a:rPr lang="en-US" b="true" sz="3610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SOM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6979003" y="5124507"/>
            <a:ext cx="3123403" cy="14330"/>
          </a:xfrm>
          <a:prstGeom prst="line">
            <a:avLst/>
          </a:prstGeom>
          <a:ln cap="flat" w="28575">
            <a:solidFill>
              <a:srgbClr val="1E1E1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10424832" y="4981424"/>
            <a:ext cx="4706466" cy="34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b="true" sz="2256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Serviceable Obtainable Market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24832" y="5481730"/>
            <a:ext cx="4905073" cy="102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2256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U</a:t>
            </a:r>
            <a:r>
              <a:rPr lang="en-US" sz="2256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rban Telegram users actively seeking places to eat and go out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2256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~20 mln people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395336" y="6005268"/>
            <a:ext cx="3482350" cy="34823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86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8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7005674" y="6955724"/>
            <a:ext cx="3123403" cy="14330"/>
          </a:xfrm>
          <a:prstGeom prst="line">
            <a:avLst/>
          </a:prstGeom>
          <a:ln cap="flat" w="28575">
            <a:solidFill>
              <a:srgbClr val="1E1E1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5620089" y="6684699"/>
            <a:ext cx="997019" cy="53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2"/>
              </a:lnSpc>
              <a:spcBef>
                <a:spcPct val="0"/>
              </a:spcBef>
            </a:pPr>
            <a:r>
              <a:rPr lang="en-US" b="true" sz="3610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SAM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02456" y="6803521"/>
            <a:ext cx="4706466" cy="34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b="true" sz="2256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Serviceable Obtainable Market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02456" y="7303827"/>
            <a:ext cx="4905073" cy="1028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2256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Active people at age 15-40, who live in Tashkent</a:t>
            </a:r>
          </a:p>
          <a:p>
            <a:pPr algn="l">
              <a:lnSpc>
                <a:spcPts val="2708"/>
              </a:lnSpc>
              <a:spcBef>
                <a:spcPct val="0"/>
              </a:spcBef>
            </a:pPr>
            <a:r>
              <a:rPr lang="en-US" sz="2256">
                <a:solidFill>
                  <a:srgbClr val="1E1E1E"/>
                </a:solidFill>
                <a:latin typeface="Aileron"/>
                <a:ea typeface="Aileron"/>
                <a:cs typeface="Aileron"/>
                <a:sym typeface="Aileron"/>
              </a:rPr>
              <a:t>~ 300.000 people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4431" y="-7294149"/>
            <a:ext cx="29236863" cy="24875298"/>
          </a:xfrm>
          <a:custGeom>
            <a:avLst/>
            <a:gdLst/>
            <a:ahLst/>
            <a:cxnLst/>
            <a:rect r="r" b="b" t="t" l="l"/>
            <a:pathLst>
              <a:path h="24875298" w="29236863">
                <a:moveTo>
                  <a:pt x="0" y="0"/>
                </a:moveTo>
                <a:lnTo>
                  <a:pt x="29236862" y="0"/>
                </a:lnTo>
                <a:lnTo>
                  <a:pt x="29236862" y="24875298"/>
                </a:lnTo>
                <a:lnTo>
                  <a:pt x="0" y="24875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8233002" cy="5917470"/>
          </a:xfrm>
          <a:custGeom>
            <a:avLst/>
            <a:gdLst/>
            <a:ahLst/>
            <a:cxnLst/>
            <a:rect r="r" b="b" t="t" l="l"/>
            <a:pathLst>
              <a:path h="5917470" w="8233002">
                <a:moveTo>
                  <a:pt x="0" y="0"/>
                </a:moveTo>
                <a:lnTo>
                  <a:pt x="8233002" y="0"/>
                </a:lnTo>
                <a:lnTo>
                  <a:pt x="8233002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55478" y="3176623"/>
            <a:ext cx="7439360" cy="6081677"/>
          </a:xfrm>
          <a:custGeom>
            <a:avLst/>
            <a:gdLst/>
            <a:ahLst/>
            <a:cxnLst/>
            <a:rect r="r" b="b" t="t" l="l"/>
            <a:pathLst>
              <a:path h="6081677" w="7439360">
                <a:moveTo>
                  <a:pt x="0" y="0"/>
                </a:moveTo>
                <a:lnTo>
                  <a:pt x="7439360" y="0"/>
                </a:lnTo>
                <a:lnTo>
                  <a:pt x="7439360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37142" y="1028700"/>
            <a:ext cx="7053943" cy="6172200"/>
          </a:xfrm>
          <a:custGeom>
            <a:avLst/>
            <a:gdLst/>
            <a:ahLst/>
            <a:cxnLst/>
            <a:rect r="r" b="b" t="t" l="l"/>
            <a:pathLst>
              <a:path h="6172200" w="7053943">
                <a:moveTo>
                  <a:pt x="0" y="0"/>
                </a:moveTo>
                <a:lnTo>
                  <a:pt x="7053943" y="0"/>
                </a:lnTo>
                <a:lnTo>
                  <a:pt x="705394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2187624" y="3446727"/>
          <a:ext cx="7543800" cy="2514600"/>
        </p:xfrm>
        <a:graphic>
          <a:graphicData uri="http://schemas.openxmlformats.org/presentationml/2006/ole">
            <p:oleObj imgW="9042400" imgH="4013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847725"/>
            <a:ext cx="10220092" cy="1570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competitors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4431" y="-7294149"/>
            <a:ext cx="29236863" cy="24875298"/>
          </a:xfrm>
          <a:custGeom>
            <a:avLst/>
            <a:gdLst/>
            <a:ahLst/>
            <a:cxnLst/>
            <a:rect r="r" b="b" t="t" l="l"/>
            <a:pathLst>
              <a:path h="24875298" w="29236863">
                <a:moveTo>
                  <a:pt x="0" y="0"/>
                </a:moveTo>
                <a:lnTo>
                  <a:pt x="29236862" y="0"/>
                </a:lnTo>
                <a:lnTo>
                  <a:pt x="29236862" y="24875298"/>
                </a:lnTo>
                <a:lnTo>
                  <a:pt x="0" y="24875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13433"/>
            <a:ext cx="4617401" cy="24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7"/>
              </a:lnSpc>
            </a:pPr>
            <a:r>
              <a:rPr lang="en-US" b="true" sz="1799">
                <a:solidFill>
                  <a:srgbClr val="1E1E1E"/>
                </a:solidFill>
                <a:latin typeface="Aileron Bold"/>
                <a:ea typeface="Aileron Bold"/>
                <a:cs typeface="Aileron Bold"/>
                <a:sym typeface="Aileron Bold"/>
              </a:rPr>
              <a:t>CMO - ELBEK ERKINBOEV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09700"/>
            <a:ext cx="16230600" cy="542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24"/>
              </a:lnSpc>
            </a:pPr>
            <a:r>
              <a:rPr lang="en-US" sz="15135" spc="-1574">
                <a:solidFill>
                  <a:srgbClr val="1E1E1E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Vision &amp; Brand Purpose</a:t>
            </a:r>
          </a:p>
          <a:p>
            <a:pPr algn="l">
              <a:lnSpc>
                <a:spcPts val="1392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DAGnczCYOVE</dc:identifier>
  <dcterms:modified xsi:type="dcterms:W3CDTF">2011-08-01T06:04:30Z</dcterms:modified>
  <cp:revision>1</cp:revision>
  <dc:title>Kettu presentation</dc:title>
</cp:coreProperties>
</file>